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9" r:id="rId2"/>
    <p:sldId id="329" r:id="rId3"/>
    <p:sldId id="336" r:id="rId4"/>
    <p:sldId id="331" r:id="rId5"/>
    <p:sldId id="337" r:id="rId6"/>
    <p:sldId id="334" r:id="rId7"/>
    <p:sldId id="338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BD7"/>
    <a:srgbClr val="00BC04"/>
    <a:srgbClr val="ADF1B5"/>
    <a:srgbClr val="1CE45A"/>
    <a:srgbClr val="CC3300"/>
    <a:srgbClr val="4330D0"/>
    <a:srgbClr val="0E7BF2"/>
    <a:srgbClr val="E49D1C"/>
    <a:srgbClr val="F353C9"/>
    <a:srgbClr val="51F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19" autoAdjust="0"/>
    <p:restoredTop sz="94016" autoAdjust="0"/>
  </p:normalViewPr>
  <p:slideViewPr>
    <p:cSldViewPr snapToGrid="0">
      <p:cViewPr varScale="1">
        <p:scale>
          <a:sx n="70" d="100"/>
          <a:sy n="70" d="100"/>
        </p:scale>
        <p:origin x="17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17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999821-B823-4EF6-B01A-DDF14D8E17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73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/>
              <a:pPr algn="r" eaLnBrk="1" hangingPunct="1"/>
              <a:t>1</a:t>
            </a:fld>
            <a:endParaRPr lang="ru-RU" sz="1200" b="1"/>
          </a:p>
        </p:txBody>
      </p:sp>
    </p:spTree>
    <p:extLst>
      <p:ext uri="{BB962C8B-B14F-4D97-AF65-F5344CB8AC3E}">
        <p14:creationId xmlns:p14="http://schemas.microsoft.com/office/powerpoint/2010/main" val="54609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srgbClr val="000000"/>
                </a:solidFill>
              </a:rPr>
              <a:pPr algn="r" eaLnBrk="1" hangingPunct="1"/>
              <a:t>2</a:t>
            </a:fld>
            <a:endParaRPr lang="ru-RU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3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srgbClr val="000000"/>
                </a:solidFill>
              </a:rPr>
              <a:pPr algn="r" eaLnBrk="1" hangingPunct="1"/>
              <a:t>3</a:t>
            </a:fld>
            <a:endParaRPr lang="ru-RU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prstClr val="black"/>
                </a:solidFill>
              </a:rPr>
              <a:pPr algn="r" eaLnBrk="1" hangingPunct="1"/>
              <a:t>4</a:t>
            </a:fld>
            <a:endParaRPr lang="ru-RU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prstClr val="black"/>
                </a:solidFill>
              </a:rPr>
              <a:pPr algn="r" eaLnBrk="1" hangingPunct="1"/>
              <a:t>5</a:t>
            </a:fld>
            <a:endParaRPr lang="ru-RU" sz="1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5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srgbClr val="000000"/>
                </a:solidFill>
              </a:rPr>
              <a:pPr algn="r" eaLnBrk="1" hangingPunct="1"/>
              <a:t>6</a:t>
            </a:fld>
            <a:endParaRPr lang="ru-RU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CFCCC-E05B-4E04-B704-CFC31B8B1A84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DBC49F-7B47-4524-9AD3-DDF74ADB9911}" type="slidenum">
              <a:rPr lang="ru-RU" sz="1200" b="1">
                <a:solidFill>
                  <a:srgbClr val="000000"/>
                </a:solidFill>
              </a:rPr>
              <a:pPr algn="r" eaLnBrk="1" hangingPunct="1"/>
              <a:t>7</a:t>
            </a:fld>
            <a:endParaRPr lang="ru-RU" sz="1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5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14E89-3867-4C57-A948-2922032E55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44140-94A4-49D0-99CC-34C4AC147F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7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520CD-9707-4616-BFE8-0DA4D59C7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1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D98C2-B1B7-4592-8E81-5F0CBBDED3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9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1F8FF-7294-4DDB-9D7E-0142173054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2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F6267-34A2-4EDA-B631-6AF37209DE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3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8A6F-02E8-485D-BED2-C404793F27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36386-E10E-496B-97CA-0FCCF95521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6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AAF28-2E73-4F3B-A43C-40CFCF7056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6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FD128-AA7A-4B71-B54B-394E53B265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4D587-C839-40CF-9F63-3E6D414C25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8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000B86-73FE-438D-9B27-00C1FEE188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2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chemeClr val="bg1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6" y="6620228"/>
            <a:ext cx="1622425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latin typeface="Times New Roman" pitchFamily="18" charset="0"/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-3176" y="2573440"/>
            <a:ext cx="91471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 об охвате Пировского района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цифровым и аналоговым телерадиовещанием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1926121" y="-26294"/>
            <a:ext cx="6459173" cy="9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SzPct val="120000"/>
            </a:pPr>
            <a:r>
              <a:rPr lang="ru-RU" sz="1400" spc="-60" dirty="0" smtClean="0">
                <a:solidFill>
                  <a:schemeClr val="bg1"/>
                </a:solidFill>
                <a:latin typeface="+mj-lt"/>
              </a:rPr>
              <a:t>ФЕДЕРАЛЬНОЕ ГОСУДАРСТВЕННОЕ УНИТАРНОЕ ПРЕДРИЯТИЕ</a:t>
            </a:r>
          </a:p>
          <a:p>
            <a:pPr algn="ctr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ru-RU" sz="1400" spc="-60" dirty="0" smtClean="0">
                <a:solidFill>
                  <a:schemeClr val="bg1"/>
                </a:solidFill>
                <a:latin typeface="+mj-lt"/>
              </a:rPr>
              <a:t>«РОССИЙСКАЯ ТЕЛЕВИЗИОННАЯ И РАДИОВЕЩАТЕЛЬНАЯ СЕТЬ»</a:t>
            </a:r>
          </a:p>
          <a:p>
            <a:pPr algn="ctr">
              <a:buSzPct val="120000"/>
            </a:pPr>
            <a:r>
              <a:rPr lang="ru-RU" sz="1200" b="1" dirty="0" smtClean="0">
                <a:solidFill>
                  <a:schemeClr val="bg1"/>
                </a:solidFill>
                <a:latin typeface="+mj-lt"/>
              </a:rPr>
              <a:t>ФИЛИАЛ «КРАСНОЯРСКИЙ КРАЕВОЙ РАДОТЕЛЕВИЗИОННЫЙ ЦЕНТР»</a:t>
            </a:r>
          </a:p>
          <a:p>
            <a:pPr algn="ctr">
              <a:spcBef>
                <a:spcPts val="400"/>
              </a:spcBef>
              <a:buSzPct val="120000"/>
            </a:pPr>
            <a:r>
              <a:rPr lang="ru-RU" sz="900" dirty="0" smtClean="0">
                <a:solidFill>
                  <a:schemeClr val="bg1"/>
                </a:solidFill>
                <a:latin typeface="+mj-lt"/>
              </a:rPr>
              <a:t>ул. Боткина, д. 61, г. Красноярск, Россия, 660100 Тел.: +7 (391) 202-60-64, факс: +7 (391) 202-61-72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90370" y="697106"/>
            <a:ext cx="5442439" cy="664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16699"/>
            <a:ext cx="1462698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</a:t>
            </a:r>
            <a:r>
              <a:rPr lang="ru-RU" sz="1800" kern="0" dirty="0" smtClean="0">
                <a:solidFill>
                  <a:schemeClr val="bg1"/>
                </a:solidFill>
                <a:latin typeface="Times" pitchFamily="18" charset="0"/>
              </a:rPr>
              <a:t>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45375"/>
              </p:ext>
            </p:extLst>
          </p:nvPr>
        </p:nvGraphicFramePr>
        <p:xfrm>
          <a:off x="118573" y="2227303"/>
          <a:ext cx="8924190" cy="192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302"/>
                <a:gridCol w="928197"/>
                <a:gridCol w="1450731"/>
                <a:gridCol w="1107831"/>
                <a:gridCol w="1222129"/>
              </a:tblGrid>
              <a:tr h="42886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вещания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н.п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зоне охвата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6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цифрового вещания ЦНТВ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аналогового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вещания по состоянию на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сентября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(общероссийские программы, программа «Енисей», 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УКВ-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коммерческие программы)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6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аналогового вещания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(региональная программа «Енисей»)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18573" y="1520692"/>
            <a:ext cx="8941777" cy="2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kern="0" dirty="0" smtClean="0">
                <a:solidFill>
                  <a:schemeClr val="bg1"/>
                </a:solidFill>
                <a:latin typeface="Times" pitchFamily="18" charset="0"/>
              </a:rPr>
              <a:t>Информация по сети цифрового и аналогового вещания</a:t>
            </a:r>
            <a:endParaRPr lang="ru-RU" sz="1600" kern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16699"/>
            <a:ext cx="1462698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3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57225" y="1087438"/>
            <a:ext cx="7908925" cy="5376862"/>
            <a:chOff x="414" y="685"/>
            <a:chExt cx="4982" cy="338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4" y="685"/>
              <a:ext cx="4928" cy="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86" y="695"/>
              <a:ext cx="1636" cy="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86" y="695"/>
              <a:ext cx="1636" cy="36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27" y="714"/>
              <a:ext cx="13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Общее количество объектов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19" y="820"/>
              <a:ext cx="8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телерадиовещания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460" y="926"/>
              <a:ext cx="16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12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570" y="926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151" y="1331"/>
              <a:ext cx="1270" cy="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151" y="1331"/>
              <a:ext cx="1270" cy="36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184" y="1350"/>
              <a:ext cx="135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 с оборудованием сети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208" y="1456"/>
              <a:ext cx="12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цифрового телерадиовещания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61" y="1567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28" y="1567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787" y="1331"/>
              <a:ext cx="1276" cy="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787" y="1331"/>
              <a:ext cx="1276" cy="36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821" y="1350"/>
              <a:ext cx="135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 с оборудованием сети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013" y="1456"/>
              <a:ext cx="9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аналогового вещания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278" y="1567"/>
              <a:ext cx="16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11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389" y="1567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86" y="1967"/>
              <a:ext cx="1636" cy="3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786" y="1967"/>
              <a:ext cx="1636" cy="36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815" y="1987"/>
              <a:ext cx="40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157" y="1987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200" y="1987"/>
              <a:ext cx="133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обеспечивающие совмещенное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983" y="2098"/>
              <a:ext cx="136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аналоговое и цифровое вещание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219" y="2204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286" y="2204"/>
              <a:ext cx="26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89" y="2204"/>
              <a:ext cx="7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18" y="2204"/>
              <a:ext cx="51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Пировское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960" y="2204"/>
              <a:ext cx="7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24" y="2609"/>
              <a:ext cx="1088" cy="72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24" y="2609"/>
              <a:ext cx="1088" cy="72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48" y="2618"/>
              <a:ext cx="40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785" y="2618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833" y="2618"/>
              <a:ext cx="7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обеспечивающие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467" y="2724"/>
              <a:ext cx="110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только цифровое вещание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42" y="2835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910" y="2835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33" y="3052"/>
              <a:ext cx="40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Кетский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33" y="3158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880" y="1967"/>
              <a:ext cx="1271" cy="3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880" y="1967"/>
              <a:ext cx="1271" cy="36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95" y="1987"/>
              <a:ext cx="40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332" y="1987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380" y="1987"/>
              <a:ext cx="7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обеспечивающие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986" y="2098"/>
              <a:ext cx="117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только аналоговое вещание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71" y="2204"/>
              <a:ext cx="16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10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81" y="2204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969" y="2609"/>
              <a:ext cx="1184" cy="99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969" y="2609"/>
              <a:ext cx="1184" cy="99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152" y="2618"/>
              <a:ext cx="40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489" y="2618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537" y="2618"/>
              <a:ext cx="52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 которых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2118" y="2724"/>
              <a:ext cx="100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сохранится аналоговое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2132" y="2835"/>
              <a:ext cx="5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вещание ТК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2619" y="2835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«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2662" y="2835"/>
              <a:ext cx="33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Енисей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2941" y="2835"/>
              <a:ext cx="11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»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Rectangle 62"/>
            <p:cNvSpPr>
              <a:spLocks noChangeArrowheads="1"/>
            </p:cNvSpPr>
            <p:nvPr/>
          </p:nvSpPr>
          <p:spPr bwMode="auto">
            <a:xfrm>
              <a:off x="2436" y="2941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3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Rectangle 63"/>
            <p:cNvSpPr>
              <a:spLocks noChangeArrowheads="1"/>
            </p:cNvSpPr>
            <p:nvPr/>
          </p:nvSpPr>
          <p:spPr bwMode="auto">
            <a:xfrm>
              <a:off x="2503" y="2941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" name="Rectangle 64"/>
            <p:cNvSpPr>
              <a:spLocks noChangeArrowheads="1"/>
            </p:cNvSpPr>
            <p:nvPr/>
          </p:nvSpPr>
          <p:spPr bwMode="auto">
            <a:xfrm>
              <a:off x="1983" y="3158"/>
              <a:ext cx="53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Пировский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1" name="Rectangle 65"/>
            <p:cNvSpPr>
              <a:spLocks noChangeArrowheads="1"/>
            </p:cNvSpPr>
            <p:nvPr/>
          </p:nvSpPr>
          <p:spPr bwMode="auto">
            <a:xfrm>
              <a:off x="1983" y="3264"/>
              <a:ext cx="40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Кетский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4" name="Rectangle 66"/>
            <p:cNvSpPr>
              <a:spLocks noChangeArrowheads="1"/>
            </p:cNvSpPr>
            <p:nvPr/>
          </p:nvSpPr>
          <p:spPr bwMode="auto">
            <a:xfrm>
              <a:off x="1983" y="3375"/>
              <a:ext cx="36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Троица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7" name="Rectangle 67"/>
            <p:cNvSpPr>
              <a:spLocks noChangeArrowheads="1"/>
            </p:cNvSpPr>
            <p:nvPr/>
          </p:nvSpPr>
          <p:spPr bwMode="auto">
            <a:xfrm>
              <a:off x="3697" y="2609"/>
              <a:ext cx="1636" cy="14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Rectangle 68"/>
            <p:cNvSpPr>
              <a:spLocks noChangeArrowheads="1"/>
            </p:cNvSpPr>
            <p:nvPr/>
          </p:nvSpPr>
          <p:spPr bwMode="auto">
            <a:xfrm>
              <a:off x="3697" y="2609"/>
              <a:ext cx="1636" cy="145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Rectangle 69"/>
            <p:cNvSpPr>
              <a:spLocks noChangeArrowheads="1"/>
            </p:cNvSpPr>
            <p:nvPr/>
          </p:nvSpPr>
          <p:spPr bwMode="auto">
            <a:xfrm>
              <a:off x="3832" y="2618"/>
              <a:ext cx="62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Объекты АТВ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0" name="Rectangle 70"/>
            <p:cNvSpPr>
              <a:spLocks noChangeArrowheads="1"/>
            </p:cNvSpPr>
            <p:nvPr/>
          </p:nvSpPr>
          <p:spPr bwMode="auto">
            <a:xfrm>
              <a:off x="4371" y="2618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1" name="Rectangle 71"/>
            <p:cNvSpPr>
              <a:spLocks noChangeArrowheads="1"/>
            </p:cNvSpPr>
            <p:nvPr/>
          </p:nvSpPr>
          <p:spPr bwMode="auto">
            <a:xfrm>
              <a:off x="4419" y="2618"/>
              <a:ext cx="9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на которых вещание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2" name="Rectangle 72"/>
            <p:cNvSpPr>
              <a:spLocks noChangeArrowheads="1"/>
            </p:cNvSpPr>
            <p:nvPr/>
          </p:nvSpPr>
          <p:spPr bwMode="auto">
            <a:xfrm>
              <a:off x="4048" y="2724"/>
              <a:ext cx="6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прекратится в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3" name="Rectangle 73"/>
            <p:cNvSpPr>
              <a:spLocks noChangeArrowheads="1"/>
            </p:cNvSpPr>
            <p:nvPr/>
          </p:nvSpPr>
          <p:spPr bwMode="auto">
            <a:xfrm>
              <a:off x="4607" y="2724"/>
              <a:ext cx="2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2019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4" name="Rectangle 74"/>
            <p:cNvSpPr>
              <a:spLocks noChangeArrowheads="1"/>
            </p:cNvSpPr>
            <p:nvPr/>
          </p:nvSpPr>
          <p:spPr bwMode="auto">
            <a:xfrm>
              <a:off x="4809" y="2724"/>
              <a:ext cx="22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году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5" name="Rectangle 75"/>
            <p:cNvSpPr>
              <a:spLocks noChangeArrowheads="1"/>
            </p:cNvSpPr>
            <p:nvPr/>
          </p:nvSpPr>
          <p:spPr bwMode="auto">
            <a:xfrm>
              <a:off x="4390" y="2835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8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6" name="Rectangle 76"/>
            <p:cNvSpPr>
              <a:spLocks noChangeArrowheads="1"/>
            </p:cNvSpPr>
            <p:nvPr/>
          </p:nvSpPr>
          <p:spPr bwMode="auto">
            <a:xfrm>
              <a:off x="4457" y="2835"/>
              <a:ext cx="2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РТС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7" name="Rectangle 77"/>
            <p:cNvSpPr>
              <a:spLocks noChangeArrowheads="1"/>
            </p:cNvSpPr>
            <p:nvPr/>
          </p:nvSpPr>
          <p:spPr bwMode="auto">
            <a:xfrm>
              <a:off x="3711" y="3052"/>
              <a:ext cx="30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Алтат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8" name="Rectangle 78"/>
            <p:cNvSpPr>
              <a:spLocks noChangeArrowheads="1"/>
            </p:cNvSpPr>
            <p:nvPr/>
          </p:nvSpPr>
          <p:spPr bwMode="auto">
            <a:xfrm>
              <a:off x="4530" y="3052"/>
              <a:ext cx="76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Куренная Ошма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9" name="Rectangle 79"/>
            <p:cNvSpPr>
              <a:spLocks noChangeArrowheads="1"/>
            </p:cNvSpPr>
            <p:nvPr/>
          </p:nvSpPr>
          <p:spPr bwMode="auto">
            <a:xfrm>
              <a:off x="3711" y="3158"/>
              <a:ext cx="34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Бушуй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0" name="Rectangle 80"/>
            <p:cNvSpPr>
              <a:spLocks noChangeArrowheads="1"/>
            </p:cNvSpPr>
            <p:nvPr/>
          </p:nvSpPr>
          <p:spPr bwMode="auto">
            <a:xfrm>
              <a:off x="4530" y="3158"/>
              <a:ext cx="86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Новониколаевское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1" name="Rectangle 81"/>
            <p:cNvSpPr>
              <a:spLocks noChangeArrowheads="1"/>
            </p:cNvSpPr>
            <p:nvPr/>
          </p:nvSpPr>
          <p:spPr bwMode="auto">
            <a:xfrm>
              <a:off x="3711" y="3264"/>
              <a:ext cx="46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Икшурма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2" name="Rectangle 82"/>
            <p:cNvSpPr>
              <a:spLocks noChangeArrowheads="1"/>
            </p:cNvSpPr>
            <p:nvPr/>
          </p:nvSpPr>
          <p:spPr bwMode="auto">
            <a:xfrm>
              <a:off x="4530" y="3264"/>
              <a:ext cx="31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Чайда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3" name="Rectangle 83"/>
            <p:cNvSpPr>
              <a:spLocks noChangeArrowheads="1"/>
            </p:cNvSpPr>
            <p:nvPr/>
          </p:nvSpPr>
          <p:spPr bwMode="auto">
            <a:xfrm>
              <a:off x="3711" y="3375"/>
              <a:ext cx="4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Кириково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4" name="Rectangle 84"/>
            <p:cNvSpPr>
              <a:spLocks noChangeArrowheads="1"/>
            </p:cNvSpPr>
            <p:nvPr/>
          </p:nvSpPr>
          <p:spPr bwMode="auto">
            <a:xfrm>
              <a:off x="4530" y="3375"/>
              <a:ext cx="48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Шумбаш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5" name="Rectangle 85"/>
            <p:cNvSpPr>
              <a:spLocks noChangeArrowheads="1"/>
            </p:cNvSpPr>
            <p:nvPr/>
          </p:nvSpPr>
          <p:spPr bwMode="auto">
            <a:xfrm>
              <a:off x="3711" y="3592"/>
              <a:ext cx="127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Жителям населенных пунктов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6" name="Rectangle 86"/>
            <p:cNvSpPr>
              <a:spLocks noChangeArrowheads="1"/>
            </p:cNvSpPr>
            <p:nvPr/>
          </p:nvSpPr>
          <p:spPr bwMode="auto">
            <a:xfrm>
              <a:off x="4871" y="3592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7" name="Rectangle 87"/>
            <p:cNvSpPr>
              <a:spLocks noChangeArrowheads="1"/>
            </p:cNvSpPr>
            <p:nvPr/>
          </p:nvSpPr>
          <p:spPr bwMode="auto">
            <a:xfrm>
              <a:off x="4915" y="3592"/>
              <a:ext cx="15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не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8" name="Rectangle 88"/>
            <p:cNvSpPr>
              <a:spLocks noChangeArrowheads="1"/>
            </p:cNvSpPr>
            <p:nvPr/>
          </p:nvSpPr>
          <p:spPr bwMode="auto">
            <a:xfrm>
              <a:off x="3711" y="3698"/>
              <a:ext cx="142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охваченным эфирным цифровым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9" name="Rectangle 89"/>
            <p:cNvSpPr>
              <a:spLocks noChangeArrowheads="1"/>
            </p:cNvSpPr>
            <p:nvPr/>
          </p:nvSpPr>
          <p:spPr bwMode="auto">
            <a:xfrm>
              <a:off x="3711" y="3804"/>
              <a:ext cx="166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вещанием доступен непосредственный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0" name="Rectangle 90"/>
            <p:cNvSpPr>
              <a:spLocks noChangeArrowheads="1"/>
            </p:cNvSpPr>
            <p:nvPr/>
          </p:nvSpPr>
          <p:spPr bwMode="auto">
            <a:xfrm>
              <a:off x="3711" y="3915"/>
              <a:ext cx="107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спутниковый прием НТВ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1" name="Rectangle 91"/>
            <p:cNvSpPr>
              <a:spLocks noChangeArrowheads="1"/>
            </p:cNvSpPr>
            <p:nvPr/>
          </p:nvSpPr>
          <p:spPr bwMode="auto">
            <a:xfrm>
              <a:off x="4679" y="3915"/>
              <a:ext cx="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2" name="Rectangle 92"/>
            <p:cNvSpPr>
              <a:spLocks noChangeArrowheads="1"/>
            </p:cNvSpPr>
            <p:nvPr/>
          </p:nvSpPr>
          <p:spPr bwMode="auto">
            <a:xfrm>
              <a:off x="4732" y="3915"/>
              <a:ext cx="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3" name="Rectangle 93"/>
            <p:cNvSpPr>
              <a:spLocks noChangeArrowheads="1"/>
            </p:cNvSpPr>
            <p:nvPr/>
          </p:nvSpPr>
          <p:spPr bwMode="auto">
            <a:xfrm>
              <a:off x="4775" y="3915"/>
              <a:ext cx="58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Триколор ТВ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4" name="Freeform 94"/>
            <p:cNvSpPr>
              <a:spLocks/>
            </p:cNvSpPr>
            <p:nvPr/>
          </p:nvSpPr>
          <p:spPr bwMode="auto">
            <a:xfrm>
              <a:off x="1786" y="1056"/>
              <a:ext cx="818" cy="227"/>
            </a:xfrm>
            <a:custGeom>
              <a:avLst/>
              <a:gdLst>
                <a:gd name="T0" fmla="*/ 818 w 818"/>
                <a:gd name="T1" fmla="*/ 0 h 227"/>
                <a:gd name="T2" fmla="*/ 818 w 818"/>
                <a:gd name="T3" fmla="*/ 68 h 227"/>
                <a:gd name="T4" fmla="*/ 0 w 818"/>
                <a:gd name="T5" fmla="*/ 68 h 227"/>
                <a:gd name="T6" fmla="*/ 0 w 818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8" h="227">
                  <a:moveTo>
                    <a:pt x="818" y="0"/>
                  </a:moveTo>
                  <a:lnTo>
                    <a:pt x="818" y="68"/>
                  </a:lnTo>
                  <a:lnTo>
                    <a:pt x="0" y="68"/>
                  </a:lnTo>
                  <a:lnTo>
                    <a:pt x="0" y="22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Freeform 95"/>
            <p:cNvSpPr>
              <a:spLocks/>
            </p:cNvSpPr>
            <p:nvPr/>
          </p:nvSpPr>
          <p:spPr bwMode="auto">
            <a:xfrm>
              <a:off x="1767" y="1278"/>
              <a:ext cx="38" cy="53"/>
            </a:xfrm>
            <a:custGeom>
              <a:avLst/>
              <a:gdLst>
                <a:gd name="T0" fmla="*/ 38 w 38"/>
                <a:gd name="T1" fmla="*/ 0 h 53"/>
                <a:gd name="T2" fmla="*/ 19 w 38"/>
                <a:gd name="T3" fmla="*/ 53 h 53"/>
                <a:gd name="T4" fmla="*/ 0 w 38"/>
                <a:gd name="T5" fmla="*/ 0 h 53"/>
                <a:gd name="T6" fmla="*/ 38 w 3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3">
                  <a:moveTo>
                    <a:pt x="38" y="0"/>
                  </a:moveTo>
                  <a:lnTo>
                    <a:pt x="19" y="53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Freeform 96"/>
            <p:cNvSpPr>
              <a:spLocks/>
            </p:cNvSpPr>
            <p:nvPr/>
          </p:nvSpPr>
          <p:spPr bwMode="auto">
            <a:xfrm>
              <a:off x="2604" y="1056"/>
              <a:ext cx="818" cy="227"/>
            </a:xfrm>
            <a:custGeom>
              <a:avLst/>
              <a:gdLst>
                <a:gd name="T0" fmla="*/ 0 w 818"/>
                <a:gd name="T1" fmla="*/ 0 h 227"/>
                <a:gd name="T2" fmla="*/ 0 w 818"/>
                <a:gd name="T3" fmla="*/ 68 h 227"/>
                <a:gd name="T4" fmla="*/ 818 w 818"/>
                <a:gd name="T5" fmla="*/ 68 h 227"/>
                <a:gd name="T6" fmla="*/ 818 w 818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8" h="227">
                  <a:moveTo>
                    <a:pt x="0" y="0"/>
                  </a:moveTo>
                  <a:lnTo>
                    <a:pt x="0" y="68"/>
                  </a:lnTo>
                  <a:lnTo>
                    <a:pt x="818" y="68"/>
                  </a:lnTo>
                  <a:lnTo>
                    <a:pt x="818" y="22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Freeform 97"/>
            <p:cNvSpPr>
              <a:spLocks/>
            </p:cNvSpPr>
            <p:nvPr/>
          </p:nvSpPr>
          <p:spPr bwMode="auto">
            <a:xfrm>
              <a:off x="3408" y="1278"/>
              <a:ext cx="34" cy="53"/>
            </a:xfrm>
            <a:custGeom>
              <a:avLst/>
              <a:gdLst>
                <a:gd name="T0" fmla="*/ 34 w 34"/>
                <a:gd name="T1" fmla="*/ 0 h 53"/>
                <a:gd name="T2" fmla="*/ 14 w 34"/>
                <a:gd name="T3" fmla="*/ 53 h 53"/>
                <a:gd name="T4" fmla="*/ 0 w 34"/>
                <a:gd name="T5" fmla="*/ 0 h 53"/>
                <a:gd name="T6" fmla="*/ 34 w 3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14" y="53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Freeform 98"/>
            <p:cNvSpPr>
              <a:spLocks/>
            </p:cNvSpPr>
            <p:nvPr/>
          </p:nvSpPr>
          <p:spPr bwMode="auto">
            <a:xfrm>
              <a:off x="1786" y="1697"/>
              <a:ext cx="818" cy="222"/>
            </a:xfrm>
            <a:custGeom>
              <a:avLst/>
              <a:gdLst>
                <a:gd name="T0" fmla="*/ 0 w 818"/>
                <a:gd name="T1" fmla="*/ 0 h 222"/>
                <a:gd name="T2" fmla="*/ 0 w 818"/>
                <a:gd name="T3" fmla="*/ 68 h 222"/>
                <a:gd name="T4" fmla="*/ 818 w 818"/>
                <a:gd name="T5" fmla="*/ 68 h 222"/>
                <a:gd name="T6" fmla="*/ 818 w 818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8" h="222">
                  <a:moveTo>
                    <a:pt x="0" y="0"/>
                  </a:moveTo>
                  <a:lnTo>
                    <a:pt x="0" y="68"/>
                  </a:lnTo>
                  <a:lnTo>
                    <a:pt x="818" y="68"/>
                  </a:lnTo>
                  <a:lnTo>
                    <a:pt x="818" y="22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Freeform 99"/>
            <p:cNvSpPr>
              <a:spLocks/>
            </p:cNvSpPr>
            <p:nvPr/>
          </p:nvSpPr>
          <p:spPr bwMode="auto">
            <a:xfrm>
              <a:off x="2590" y="1914"/>
              <a:ext cx="33" cy="53"/>
            </a:xfrm>
            <a:custGeom>
              <a:avLst/>
              <a:gdLst>
                <a:gd name="T0" fmla="*/ 33 w 33"/>
                <a:gd name="T1" fmla="*/ 0 h 53"/>
                <a:gd name="T2" fmla="*/ 14 w 33"/>
                <a:gd name="T3" fmla="*/ 53 h 53"/>
                <a:gd name="T4" fmla="*/ 0 w 33"/>
                <a:gd name="T5" fmla="*/ 0 h 53"/>
                <a:gd name="T6" fmla="*/ 33 w 33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3">
                  <a:moveTo>
                    <a:pt x="33" y="0"/>
                  </a:moveTo>
                  <a:lnTo>
                    <a:pt x="14" y="5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0" name="Freeform 100"/>
            <p:cNvSpPr>
              <a:spLocks/>
            </p:cNvSpPr>
            <p:nvPr/>
          </p:nvSpPr>
          <p:spPr bwMode="auto">
            <a:xfrm>
              <a:off x="2604" y="1697"/>
              <a:ext cx="818" cy="222"/>
            </a:xfrm>
            <a:custGeom>
              <a:avLst/>
              <a:gdLst>
                <a:gd name="T0" fmla="*/ 818 w 818"/>
                <a:gd name="T1" fmla="*/ 0 h 222"/>
                <a:gd name="T2" fmla="*/ 818 w 818"/>
                <a:gd name="T3" fmla="*/ 68 h 222"/>
                <a:gd name="T4" fmla="*/ 0 w 818"/>
                <a:gd name="T5" fmla="*/ 68 h 222"/>
                <a:gd name="T6" fmla="*/ 0 w 818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8" h="222">
                  <a:moveTo>
                    <a:pt x="818" y="0"/>
                  </a:moveTo>
                  <a:lnTo>
                    <a:pt x="818" y="68"/>
                  </a:lnTo>
                  <a:lnTo>
                    <a:pt x="0" y="68"/>
                  </a:lnTo>
                  <a:lnTo>
                    <a:pt x="0" y="22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1" name="Freeform 101"/>
            <p:cNvSpPr>
              <a:spLocks/>
            </p:cNvSpPr>
            <p:nvPr/>
          </p:nvSpPr>
          <p:spPr bwMode="auto">
            <a:xfrm>
              <a:off x="2590" y="1914"/>
              <a:ext cx="33" cy="53"/>
            </a:xfrm>
            <a:custGeom>
              <a:avLst/>
              <a:gdLst>
                <a:gd name="T0" fmla="*/ 33 w 33"/>
                <a:gd name="T1" fmla="*/ 0 h 53"/>
                <a:gd name="T2" fmla="*/ 14 w 33"/>
                <a:gd name="T3" fmla="*/ 53 h 53"/>
                <a:gd name="T4" fmla="*/ 0 w 33"/>
                <a:gd name="T5" fmla="*/ 0 h 53"/>
                <a:gd name="T6" fmla="*/ 33 w 33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3">
                  <a:moveTo>
                    <a:pt x="33" y="0"/>
                  </a:moveTo>
                  <a:lnTo>
                    <a:pt x="14" y="53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102"/>
            <p:cNvSpPr>
              <a:spLocks noChangeShapeType="1"/>
            </p:cNvSpPr>
            <p:nvPr/>
          </p:nvSpPr>
          <p:spPr bwMode="auto">
            <a:xfrm>
              <a:off x="4515" y="2334"/>
              <a:ext cx="0" cy="22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Freeform 103"/>
            <p:cNvSpPr>
              <a:spLocks/>
            </p:cNvSpPr>
            <p:nvPr/>
          </p:nvSpPr>
          <p:spPr bwMode="auto">
            <a:xfrm>
              <a:off x="4496" y="2551"/>
              <a:ext cx="38" cy="58"/>
            </a:xfrm>
            <a:custGeom>
              <a:avLst/>
              <a:gdLst>
                <a:gd name="T0" fmla="*/ 38 w 38"/>
                <a:gd name="T1" fmla="*/ 0 h 58"/>
                <a:gd name="T2" fmla="*/ 19 w 38"/>
                <a:gd name="T3" fmla="*/ 58 h 58"/>
                <a:gd name="T4" fmla="*/ 0 w 38"/>
                <a:gd name="T5" fmla="*/ 0 h 58"/>
                <a:gd name="T6" fmla="*/ 38 w 3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8">
                  <a:moveTo>
                    <a:pt x="38" y="0"/>
                  </a:moveTo>
                  <a:lnTo>
                    <a:pt x="19" y="58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Freeform 104"/>
            <p:cNvSpPr>
              <a:spLocks/>
            </p:cNvSpPr>
            <p:nvPr/>
          </p:nvSpPr>
          <p:spPr bwMode="auto">
            <a:xfrm>
              <a:off x="4063" y="1514"/>
              <a:ext cx="452" cy="405"/>
            </a:xfrm>
            <a:custGeom>
              <a:avLst/>
              <a:gdLst>
                <a:gd name="T0" fmla="*/ 0 w 452"/>
                <a:gd name="T1" fmla="*/ 0 h 405"/>
                <a:gd name="T2" fmla="*/ 452 w 452"/>
                <a:gd name="T3" fmla="*/ 0 h 405"/>
                <a:gd name="T4" fmla="*/ 452 w 452"/>
                <a:gd name="T5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2" h="405">
                  <a:moveTo>
                    <a:pt x="0" y="0"/>
                  </a:moveTo>
                  <a:lnTo>
                    <a:pt x="452" y="0"/>
                  </a:lnTo>
                  <a:lnTo>
                    <a:pt x="452" y="405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Freeform 105"/>
            <p:cNvSpPr>
              <a:spLocks/>
            </p:cNvSpPr>
            <p:nvPr/>
          </p:nvSpPr>
          <p:spPr bwMode="auto">
            <a:xfrm>
              <a:off x="4496" y="1914"/>
              <a:ext cx="38" cy="53"/>
            </a:xfrm>
            <a:custGeom>
              <a:avLst/>
              <a:gdLst>
                <a:gd name="T0" fmla="*/ 38 w 38"/>
                <a:gd name="T1" fmla="*/ 0 h 53"/>
                <a:gd name="T2" fmla="*/ 19 w 38"/>
                <a:gd name="T3" fmla="*/ 53 h 53"/>
                <a:gd name="T4" fmla="*/ 0 w 38"/>
                <a:gd name="T5" fmla="*/ 0 h 53"/>
                <a:gd name="T6" fmla="*/ 38 w 3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3">
                  <a:moveTo>
                    <a:pt x="38" y="0"/>
                  </a:moveTo>
                  <a:lnTo>
                    <a:pt x="19" y="53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Freeform 106"/>
            <p:cNvSpPr>
              <a:spLocks/>
            </p:cNvSpPr>
            <p:nvPr/>
          </p:nvSpPr>
          <p:spPr bwMode="auto">
            <a:xfrm>
              <a:off x="2561" y="2334"/>
              <a:ext cx="1954" cy="222"/>
            </a:xfrm>
            <a:custGeom>
              <a:avLst/>
              <a:gdLst>
                <a:gd name="T0" fmla="*/ 1954 w 1954"/>
                <a:gd name="T1" fmla="*/ 0 h 222"/>
                <a:gd name="T2" fmla="*/ 1954 w 1954"/>
                <a:gd name="T3" fmla="*/ 67 h 222"/>
                <a:gd name="T4" fmla="*/ 0 w 1954"/>
                <a:gd name="T5" fmla="*/ 67 h 222"/>
                <a:gd name="T6" fmla="*/ 0 w 1954"/>
                <a:gd name="T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4" h="222">
                  <a:moveTo>
                    <a:pt x="1954" y="0"/>
                  </a:moveTo>
                  <a:lnTo>
                    <a:pt x="1954" y="67"/>
                  </a:lnTo>
                  <a:lnTo>
                    <a:pt x="0" y="67"/>
                  </a:lnTo>
                  <a:lnTo>
                    <a:pt x="0" y="22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Freeform 107"/>
            <p:cNvSpPr>
              <a:spLocks/>
            </p:cNvSpPr>
            <p:nvPr/>
          </p:nvSpPr>
          <p:spPr bwMode="auto">
            <a:xfrm>
              <a:off x="2542" y="2551"/>
              <a:ext cx="33" cy="58"/>
            </a:xfrm>
            <a:custGeom>
              <a:avLst/>
              <a:gdLst>
                <a:gd name="T0" fmla="*/ 33 w 33"/>
                <a:gd name="T1" fmla="*/ 0 h 58"/>
                <a:gd name="T2" fmla="*/ 19 w 33"/>
                <a:gd name="T3" fmla="*/ 58 h 58"/>
                <a:gd name="T4" fmla="*/ 0 w 33"/>
                <a:gd name="T5" fmla="*/ 0 h 58"/>
                <a:gd name="T6" fmla="*/ 33 w 33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19" y="58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Freeform 108"/>
            <p:cNvSpPr>
              <a:spLocks/>
            </p:cNvSpPr>
            <p:nvPr/>
          </p:nvSpPr>
          <p:spPr bwMode="auto">
            <a:xfrm>
              <a:off x="968" y="1514"/>
              <a:ext cx="183" cy="1042"/>
            </a:xfrm>
            <a:custGeom>
              <a:avLst/>
              <a:gdLst>
                <a:gd name="T0" fmla="*/ 183 w 183"/>
                <a:gd name="T1" fmla="*/ 0 h 1042"/>
                <a:gd name="T2" fmla="*/ 0 w 183"/>
                <a:gd name="T3" fmla="*/ 0 h 1042"/>
                <a:gd name="T4" fmla="*/ 0 w 183"/>
                <a:gd name="T5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" h="1042">
                  <a:moveTo>
                    <a:pt x="183" y="0"/>
                  </a:moveTo>
                  <a:lnTo>
                    <a:pt x="0" y="0"/>
                  </a:lnTo>
                  <a:lnTo>
                    <a:pt x="0" y="1042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Freeform 109"/>
            <p:cNvSpPr>
              <a:spLocks/>
            </p:cNvSpPr>
            <p:nvPr/>
          </p:nvSpPr>
          <p:spPr bwMode="auto">
            <a:xfrm>
              <a:off x="948" y="2551"/>
              <a:ext cx="39" cy="58"/>
            </a:xfrm>
            <a:custGeom>
              <a:avLst/>
              <a:gdLst>
                <a:gd name="T0" fmla="*/ 39 w 39"/>
                <a:gd name="T1" fmla="*/ 0 h 58"/>
                <a:gd name="T2" fmla="*/ 20 w 39"/>
                <a:gd name="T3" fmla="*/ 58 h 58"/>
                <a:gd name="T4" fmla="*/ 0 w 39"/>
                <a:gd name="T5" fmla="*/ 0 h 58"/>
                <a:gd name="T6" fmla="*/ 39 w 3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8">
                  <a:moveTo>
                    <a:pt x="39" y="0"/>
                  </a:moveTo>
                  <a:lnTo>
                    <a:pt x="20" y="58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366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428855"/>
            <a:ext cx="7591425" cy="5122669"/>
          </a:xfrm>
          <a:prstGeom prst="rect">
            <a:avLst/>
          </a:prstGeom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62494"/>
            <a:ext cx="1296716" cy="206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4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8029" y="1050094"/>
            <a:ext cx="55984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Зона уверенного приёма цифрового сигнала ЦТВ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62493"/>
            <a:ext cx="1330170" cy="206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5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2965" y="1089189"/>
            <a:ext cx="711616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Зона уверенного приёма программы «Енисей»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76" y="1427152"/>
            <a:ext cx="6738938" cy="4882704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16699"/>
            <a:ext cx="1462698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6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kern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06576"/>
              </p:ext>
            </p:extLst>
          </p:nvPr>
        </p:nvGraphicFramePr>
        <p:xfrm>
          <a:off x="1228846" y="1647826"/>
          <a:ext cx="6867404" cy="314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246"/>
                <a:gridCol w="4354158"/>
              </a:tblGrid>
              <a:tr h="483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вещания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Программа/ТВК(частота)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канал/7  ; Россия-1/5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Бушуй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канал/10  ; Россия-1/12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Икшурма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канал/10  ; Россия-1/12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канал/4  ; Россия-1/9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Кириково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канал/6  ; Россия-1/3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Куренная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Пировское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канал/5  ; Россия-1/7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канал/3  ; Россия-1/10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канал/5  ; Россия-8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1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Шумбаш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канал/2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11923" y="152399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2965" y="1089189"/>
            <a:ext cx="71161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Перечень высвобождаемых ретрансляторов в 2019 году, после отключения аналогового вещания, предлагаемых для организации регионального (местного) вещания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" y="6597650"/>
            <a:ext cx="15843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7835F58-962D-4242-8380-9E84FBE5CAF9}" type="datetime4">
              <a:rPr lang="ru-RU" sz="1400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-3175" y="6616699"/>
            <a:ext cx="1462698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C16D7B95-85D1-461B-BFA8-67E57DC02680}" type="datetime4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21 сентября 2018 г.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379069" y="6616700"/>
            <a:ext cx="76810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Слайд </a:t>
            </a:r>
            <a:fld id="{C571D410-C96F-41B7-9248-52E30A8150C0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spcBef>
                  <a:spcPct val="50000"/>
                </a:spcBef>
              </a:pPr>
              <a:t>7</a:t>
            </a:fld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"/>
            <a:ext cx="1170590" cy="884877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59523" y="-1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kern="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11923" y="152399"/>
            <a:ext cx="7684477" cy="88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solidFill>
                  <a:schemeClr val="bg1"/>
                </a:solidFill>
                <a:latin typeface="Times" pitchFamily="18" charset="0"/>
              </a:rPr>
              <a:t>Сводная информация по объектам ТВ и РВ вещания филиала РТС «Красноярский КРТПЦ» в Пировском районе</a:t>
            </a:r>
            <a:endParaRPr lang="ru-RU" sz="1800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2965" y="1089189"/>
            <a:ext cx="71161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Перечень населенных пунктов, в которых в 2019 году, после отключения аналогового вещания будет доступен только спутниковый прием телевизионных программ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87554"/>
              </p:ext>
            </p:extLst>
          </p:nvPr>
        </p:nvGraphicFramePr>
        <p:xfrm>
          <a:off x="2381250" y="1838326"/>
          <a:ext cx="4772025" cy="365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</a:tblGrid>
              <a:tr h="1366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населенного пункта, район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b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Алгайск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Алтат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Икшурма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Кириково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Коврига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16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Куренная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Ошма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Михайловка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Никольск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16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Новомихайловка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16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Новониколаевское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Новотроицкая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Ислам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Сатыш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Светлицк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Филипповка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Чайда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  <a:tr h="92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Шумбаш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(Пировский)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84" marR="9484" marT="94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5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8064</TotalTime>
  <Words>570</Words>
  <Application>Microsoft Office PowerPoint</Application>
  <PresentationFormat>Экран (4:3)</PresentationFormat>
  <Paragraphs>191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ККРТПЦ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ЭТО</dc:creator>
  <cp:lastModifiedBy>Попов</cp:lastModifiedBy>
  <cp:revision>228</cp:revision>
  <cp:lastPrinted>2018-09-13T11:11:37Z</cp:lastPrinted>
  <dcterms:created xsi:type="dcterms:W3CDTF">2010-10-09T05:18:33Z</dcterms:created>
  <dcterms:modified xsi:type="dcterms:W3CDTF">2018-09-24T02:01:19Z</dcterms:modified>
</cp:coreProperties>
</file>